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533" r:id="rId5"/>
    <p:sldId id="531" r:id="rId6"/>
    <p:sldId id="532" r:id="rId7"/>
    <p:sldId id="266" r:id="rId8"/>
    <p:sldId id="267" r:id="rId9"/>
    <p:sldId id="268" r:id="rId10"/>
    <p:sldId id="269" r:id="rId11"/>
    <p:sldId id="270" r:id="rId12"/>
    <p:sldId id="272" r:id="rId13"/>
    <p:sldId id="528" r:id="rId14"/>
    <p:sldId id="524" r:id="rId15"/>
    <p:sldId id="527" r:id="rId16"/>
    <p:sldId id="289" r:id="rId17"/>
    <p:sldId id="262" r:id="rId18"/>
    <p:sldId id="523" r:id="rId19"/>
    <p:sldId id="534" r:id="rId20"/>
    <p:sldId id="530" r:id="rId21"/>
    <p:sldId id="293" r:id="rId22"/>
    <p:sldId id="536" r:id="rId23"/>
    <p:sldId id="535" r:id="rId24"/>
    <p:sldId id="525" r:id="rId25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gCuaoS/ao6GLJNkk1J/HieLCYV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1"/>
    <p:restoredTop sz="94694"/>
  </p:normalViewPr>
  <p:slideViewPr>
    <p:cSldViewPr snapToGrid="0">
      <p:cViewPr varScale="1">
        <p:scale>
          <a:sx n="121" d="100"/>
          <a:sy n="121" d="100"/>
        </p:scale>
        <p:origin x="20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students. Some with bio-backgrounds; some without. Some with CS background; some with very limited. Two separate courses combined because of a substantial shared curriculum.</a:t>
            </a: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100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4546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847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9694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260BA-D727-ECED-9074-60650587F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591EDD-7345-C1AB-DDEC-94B93E2ED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FDF42-2B8F-CD78-B1FE-B4C46C50D4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1D839-5879-4319-FA21-4522CF099B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41451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263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284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5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5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5"/>
          <p:cNvSpPr/>
          <p:nvPr/>
        </p:nvSpPr>
        <p:spPr>
          <a:xfrm rot="10800000" flipH="1">
            <a:off x="8167688" y="6348413"/>
            <a:ext cx="585787" cy="396875"/>
          </a:xfrm>
          <a:prstGeom prst="trapezoid">
            <a:avLst>
              <a:gd name="adj" fmla="val 25000"/>
            </a:avLst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5" descr="UW_W-Logo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dt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ftr" idx="11"/>
          </p:nvPr>
        </p:nvSpPr>
        <p:spPr>
          <a:xfrm>
            <a:off x="3114675" y="59436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sldNum" idx="12"/>
          </p:nvPr>
        </p:nvSpPr>
        <p:spPr>
          <a:xfrm>
            <a:off x="7534275" y="5943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0"/>
          <p:cNvSpPr txBox="1">
            <a:spLocks noGrp="1"/>
          </p:cNvSpPr>
          <p:nvPr>
            <p:ph type="body" idx="1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2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sldNum" idx="12"/>
          </p:nvPr>
        </p:nvSpPr>
        <p:spPr>
          <a:xfrm>
            <a:off x="6096000" y="6264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8835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36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36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34" name="Google Shape;34;p36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" name="Google Shape;35;p36" descr="UW_W-Logo_RGB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3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7564582" y="6324600"/>
            <a:ext cx="512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sldNum" idx="12"/>
          </p:nvPr>
        </p:nvSpPr>
        <p:spPr>
          <a:xfrm>
            <a:off x="7655266" y="6264275"/>
            <a:ext cx="4981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6172200" y="6264275"/>
            <a:ext cx="1905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body"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43"/>
          <p:cNvSpPr txBox="1">
            <a:spLocks noGrp="1"/>
          </p:cNvSpPr>
          <p:nvPr>
            <p:ph type="body" idx="1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body" idx="1"/>
          </p:nvPr>
        </p:nvSpPr>
        <p:spPr>
          <a:xfrm rot="5400000">
            <a:off x="2286000" y="-457200"/>
            <a:ext cx="4572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4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5"/>
          <p:cNvSpPr txBox="1">
            <a:spLocks noGrp="1"/>
          </p:cNvSpPr>
          <p:nvPr>
            <p:ph type="title"/>
          </p:nvPr>
        </p:nvSpPr>
        <p:spPr>
          <a:xfrm rot="5400000">
            <a:off x="4953000" y="2209801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body" idx="1"/>
          </p:nvPr>
        </p:nvSpPr>
        <p:spPr>
          <a:xfrm rot="5400000">
            <a:off x="762000" y="228601"/>
            <a:ext cx="5410201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5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5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" name="Google Shape;11;p34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12" name="Google Shape;12;p34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3;p34" descr="UW_W-Logo_RGB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34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rgbClr val="3B1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4" descr="UW.Wordmark_ctr.jp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4"/>
          <p:cNvSpPr txBox="1">
            <a:spLocks noGrp="1"/>
          </p:cNvSpPr>
          <p:nvPr>
            <p:ph type="sldNum" idx="12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JJAbbottatUtah/videos" TargetMode="External"/><Relationship Id="rId3" Type="http://schemas.openxmlformats.org/officeDocument/2006/relationships/hyperlink" Target="https://www.halvorsen.blog/documents/programming/python/resources/Python%20for%20Science%20and%20Engineering.pdf" TargetMode="External"/><Relationship Id="rId7" Type="http://schemas.openxmlformats.org/officeDocument/2006/relationships/hyperlink" Target="https://www.amazon.com/Linear-System-Electrical-Computer-Engineering/dp/0195117778/ref=sr_1_3?crid=RXGI3LE8OBWS&amp;keywords=linear+systems+theory+and+design+%2B+chen&amp;qid=1642430455&amp;sprefix=linear+systems+theory+and+design+%2B+chen%2Caps%2C114&amp;sr=8-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Modern-Control-Engineering-Katsuhiko-Ogata/dp/0136156738/ref=sr_1_3?crid=1HKJQN7LTV0E4&amp;keywords=control+engineering+%2B+ogata&amp;qid=1642430704&amp;sprefix=control+engineering+%2B+ogata%2Caps%2C119&amp;sr=8-3" TargetMode="External"/><Relationship Id="rId11" Type="http://schemas.openxmlformats.org/officeDocument/2006/relationships/hyperlink" Target="http://www.csd.elo.utfsm.cl/index.html" TargetMode="External"/><Relationship Id="rId5" Type="http://schemas.openxmlformats.org/officeDocument/2006/relationships/hyperlink" Target="https://www.halvorsen.blog/documents/programming/python/resources/Python%20for%20Control%20Engineering.pdf" TargetMode="External"/><Relationship Id="rId10" Type="http://schemas.openxmlformats.org/officeDocument/2006/relationships/hyperlink" Target="https://04.phf-site.com/2018/03/control-bootcamp-by-steve-l-brunton.html" TargetMode="External"/><Relationship Id="rId4" Type="http://schemas.openxmlformats.org/officeDocument/2006/relationships/hyperlink" Target="https://jakevdp.github.io/PythonDataScienceHandbook/" TargetMode="External"/><Relationship Id="rId9" Type="http://schemas.openxmlformats.org/officeDocument/2006/relationships/hyperlink" Target="https://www.youtube.com/playlist?list=PLdb-TcK6Aqj1Kg6pV3zlrpUnPIRwG2_O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ellurium.analogmachine.org/" TargetMode="External"/><Relationship Id="rId7" Type="http://schemas.openxmlformats.org/officeDocument/2006/relationships/hyperlink" Target="https://controlsbml.readthedocs.io/en/latest/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hon-control.readthedocs.io/en/0.9.3/" TargetMode="External"/><Relationship Id="rId5" Type="http://schemas.openxmlformats.org/officeDocument/2006/relationships/hyperlink" Target="https://www.ebi.ac.uk/biomodels/" TargetMode="External"/><Relationship Id="rId4" Type="http://schemas.openxmlformats.org/officeDocument/2006/relationships/hyperlink" Target="https://github.com/sys-bio/tellurium#installation-instruction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intro.ipynb?utm_source=scs-inde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11" Type="http://schemas.openxmlformats.org/officeDocument/2006/relationships/image" Target="../media/image27.png"/><Relationship Id="rId10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11" Type="http://schemas.openxmlformats.org/officeDocument/2006/relationships/image" Target="../media/image27.png"/><Relationship Id="rId10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ZoBdhnvka0V60wGYjgtUHlbu52qXQd2Y/edit?gid=1339615209#gid=1339615209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28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11" Type="http://schemas.openxmlformats.org/officeDocument/2006/relationships/image" Target="../media/image27.png"/><Relationship Id="rId15" Type="http://schemas.openxmlformats.org/officeDocument/2006/relationships/image" Target="../media/image38.png"/><Relationship Id="rId10" Type="http://schemas.openxmlformats.org/officeDocument/2006/relationships/image" Target="../media/image34.png"/><Relationship Id="rId9" Type="http://schemas.openxmlformats.org/officeDocument/2006/relationships/image" Target="../media/image30.png"/><Relationship Id="rId1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q0imsn84ShAe9PBOFnoIr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v_5E8ilRBS1O4t_Y5HjKNWsaRnVqxcG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381000" y="517216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BIOE 498 / BIOE 599 </a:t>
            </a:r>
            <a:br>
              <a:rPr lang="en-US" sz="3200" b="1" dirty="0"/>
            </a:br>
            <a:r>
              <a:rPr lang="en-US" sz="3200" b="1" i="1" dirty="0"/>
              <a:t>Biomedical Control Systems Engineering</a:t>
            </a:r>
            <a:br>
              <a:rPr lang="en-US" sz="3200" b="1" dirty="0"/>
            </a:br>
            <a:r>
              <a:rPr lang="en-US" sz="3200" b="1" dirty="0"/>
              <a:t>Lecture 1: </a:t>
            </a:r>
            <a:r>
              <a:rPr lang="en-US" sz="3200" b="1" u="sng" dirty="0"/>
              <a:t>Course Introduction</a:t>
            </a:r>
            <a:br>
              <a:rPr lang="en-US" b="1" dirty="0"/>
            </a:br>
            <a:br>
              <a:rPr lang="en-US" b="1" dirty="0"/>
            </a:br>
            <a:endParaRPr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381000" y="3611071"/>
            <a:ext cx="8382000" cy="223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Joseph L. Hellerstein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January 6, 2025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eScience Institute, Computer Science &amp; Engineering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Allen School of Computer Science</a:t>
            </a:r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 err="1"/>
              <a:t>BioEngineering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6F33E-B24C-2949-ABF2-A9D3C567D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Python</a:t>
            </a:r>
          </a:p>
          <a:p>
            <a:pPr lvl="1"/>
            <a:r>
              <a:rPr lang="en-US" sz="2000" dirty="0">
                <a:hlinkClick r:id="rId3"/>
              </a:rPr>
              <a:t>Python programming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Python Data Science Handbook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Python for control engin eering</a:t>
            </a:r>
            <a:r>
              <a:rPr lang="en-US" sz="2000" dirty="0"/>
              <a:t> (Part VIII)</a:t>
            </a:r>
            <a:endParaRPr lang="en-US" sz="2000" dirty="0">
              <a:hlinkClick r:id="rId6"/>
            </a:endParaRPr>
          </a:p>
          <a:p>
            <a:r>
              <a:rPr lang="en-US" sz="2000" dirty="0"/>
              <a:t>Control Engineering</a:t>
            </a:r>
            <a:endParaRPr lang="en-US" sz="2000" dirty="0">
              <a:hlinkClick r:id="rId6"/>
            </a:endParaRPr>
          </a:p>
          <a:p>
            <a:pPr lvl="1"/>
            <a:r>
              <a:rPr lang="en-US" sz="2000" dirty="0">
                <a:hlinkClick r:id="rId6"/>
              </a:rPr>
              <a:t>Modern Control Engineering</a:t>
            </a:r>
            <a:r>
              <a:rPr lang="en-US" sz="2000" dirty="0"/>
              <a:t>, Ogata</a:t>
            </a:r>
          </a:p>
          <a:p>
            <a:pPr lvl="1"/>
            <a:r>
              <a:rPr lang="en-US" sz="2000" dirty="0">
                <a:hlinkClick r:id="rId7"/>
              </a:rPr>
              <a:t>Linear Systems - Theory and Design, Chi-Tsong Chen</a:t>
            </a:r>
            <a:endParaRPr lang="en-US" sz="2000" dirty="0"/>
          </a:p>
          <a:p>
            <a:pPr lvl="1"/>
            <a:r>
              <a:rPr lang="en-US" sz="2000" dirty="0">
                <a:hlinkClick r:id="rId8"/>
              </a:rPr>
              <a:t>State Space Design</a:t>
            </a:r>
            <a:r>
              <a:rPr lang="en-US" sz="2000" dirty="0"/>
              <a:t> (YouTube), Jake Abbott (University of Utah)</a:t>
            </a:r>
          </a:p>
          <a:p>
            <a:pPr lvl="1"/>
            <a:r>
              <a:rPr lang="en-US" sz="2000" dirty="0">
                <a:hlinkClick r:id="rId9"/>
              </a:rPr>
              <a:t>YouTube playlist for control engineering</a:t>
            </a:r>
            <a:endParaRPr lang="en-US" sz="2000" dirty="0"/>
          </a:p>
          <a:p>
            <a:pPr lvl="1"/>
            <a:r>
              <a:rPr lang="en-US" sz="2000" dirty="0">
                <a:hlinkClick r:id="rId10"/>
              </a:rPr>
              <a:t>Steve Brunton Control Boot Camp</a:t>
            </a:r>
            <a:endParaRPr lang="en-US" sz="2000" dirty="0"/>
          </a:p>
          <a:p>
            <a:pPr lvl="1"/>
            <a:r>
              <a:rPr lang="en-US" sz="2000" dirty="0">
                <a:hlinkClick r:id="rId11"/>
              </a:rPr>
              <a:t>Control Systems Design Online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u="sng" dirty="0">
                <a:solidFill>
                  <a:schemeClr val="hlink"/>
                </a:solidFill>
                <a:hlinkClick r:id="rId3"/>
              </a:rPr>
              <a:t>http://tellurium.analogmachine.org/</a:t>
            </a:r>
            <a:r>
              <a:rPr lang="en-US" sz="2800" dirty="0"/>
              <a:t>)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detailed installation instructions see </a:t>
            </a:r>
            <a:r>
              <a:rPr lang="en-US" sz="2800" b="1" u="sng" dirty="0">
                <a:solidFill>
                  <a:schemeClr val="hlink"/>
                </a:solidFill>
                <a:hlinkClick r:id="rId4"/>
              </a:rPr>
              <a:t>https://github.com/sys-bio/tellurium#installation-instructions</a:t>
            </a:r>
            <a:r>
              <a:rPr lang="en-US" sz="2800" b="1" dirty="0"/>
              <a:t>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a huge database of curated models see: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u="sng" dirty="0">
                <a:solidFill>
                  <a:schemeClr val="hlink"/>
                </a:solidFill>
                <a:hlinkClick r:id="rId5"/>
              </a:rPr>
              <a:t>https://www.ebi.ac.uk/biomodels/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Other packages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6"/>
              </a:rPr>
              <a:t>control</a:t>
            </a:r>
            <a:r>
              <a:rPr lang="en-US" sz="2400" b="1" dirty="0"/>
              <a:t> – </a:t>
            </a:r>
            <a:r>
              <a:rPr lang="en-US" sz="2400" b="1" dirty="0" err="1"/>
              <a:t>CalTech</a:t>
            </a:r>
            <a:r>
              <a:rPr lang="en-US" sz="2400" b="1" dirty="0"/>
              <a:t> package for control systems design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7"/>
              </a:rPr>
              <a:t>controlSBML</a:t>
            </a:r>
            <a:r>
              <a:rPr lang="en-US" sz="2400" b="1" dirty="0"/>
              <a:t> – Control design with SBML models</a:t>
            </a:r>
            <a:endParaRPr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>
              <a:solidFill>
                <a:srgbClr val="00CC00"/>
              </a:solidFill>
            </a:endParaRPr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solidFill>
                <a:srgbClr val="FF0000"/>
              </a:solidFill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</p:txBody>
      </p:sp>
      <p:sp>
        <p:nvSpPr>
          <p:cNvPr id="215" name="Google Shape;215;p15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Google Colaboratory (Colab)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We will use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Google Colab </a:t>
            </a:r>
            <a:r>
              <a:rPr lang="en-US" dirty="0"/>
              <a:t>for in-class presentation and student </a:t>
            </a:r>
            <a:r>
              <a:rPr lang="en-US" dirty="0" err="1"/>
              <a:t>homeworks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30" name="Google Shape;230;p17" descr="Graphical user interface, text, application, emai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041" y="2661167"/>
            <a:ext cx="8250759" cy="2221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/>
        </p:nvSpPr>
        <p:spPr>
          <a:xfrm>
            <a:off x="774559" y="4901185"/>
            <a:ext cx="7150241" cy="3692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Actions:</a:t>
            </a:r>
            <a:r>
              <a:rPr lang="en-US" dirty="0"/>
              <a:t>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up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now on your Google Account.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57BE-BE86-13E2-9FA5-6085D980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Closed Loop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0A785-BEEC-5FD7-625E-2360107A1A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2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6C88-9C49-EB1B-EE93-6861D5C9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&amp;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F2ADB-E2AE-ABC1-9D5A-955C810C1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Signal</a:t>
            </a:r>
          </a:p>
          <a:p>
            <a:pPr lvl="1"/>
            <a:r>
              <a:rPr lang="en-US" dirty="0"/>
              <a:t>a time series</a:t>
            </a:r>
          </a:p>
          <a:p>
            <a:pPr marL="508000" lvl="1" indent="0">
              <a:buNone/>
            </a:pPr>
            <a:endParaRPr lang="en-US" b="0" dirty="0"/>
          </a:p>
          <a:p>
            <a:r>
              <a:rPr lang="en-US" dirty="0"/>
              <a:t>System</a:t>
            </a:r>
          </a:p>
          <a:p>
            <a:pPr lvl="1"/>
            <a:r>
              <a:rPr lang="en-US" dirty="0"/>
              <a:t>Transforms one signal(s) into another signal(s)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74924-D723-C629-6A0A-0BD73CB53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3448" r="-4082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y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r="-104082" b="-29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r="-4082" b="-29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7B2A04B-E80A-7D73-95CA-644A1AEDB3D0}"/>
              </a:ext>
            </a:extLst>
          </p:cNvPr>
          <p:cNvSpPr>
            <a:spLocks noChangeAspect="1"/>
          </p:cNvSpPr>
          <p:nvPr/>
        </p:nvSpPr>
        <p:spPr>
          <a:xfrm>
            <a:off x="2854969" y="4804569"/>
            <a:ext cx="2831128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/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blipFill>
                <a:blip r:embed="rId5"/>
                <a:stretch>
                  <a:fillRect l="-1478" r="-246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485F07-FF62-0BD1-1B94-B1513A3C6A38}"/>
              </a:ext>
            </a:extLst>
          </p:cNvPr>
          <p:cNvCxnSpPr>
            <a:cxnSpLocks/>
          </p:cNvCxnSpPr>
          <p:nvPr/>
        </p:nvCxnSpPr>
        <p:spPr>
          <a:xfrm>
            <a:off x="2343809" y="5116802"/>
            <a:ext cx="511160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F2885B-3C49-BD11-A23F-5542ED6239E8}"/>
              </a:ext>
            </a:extLst>
          </p:cNvPr>
          <p:cNvCxnSpPr>
            <a:cxnSpLocks/>
          </p:cNvCxnSpPr>
          <p:nvPr/>
        </p:nvCxnSpPr>
        <p:spPr>
          <a:xfrm flipV="1">
            <a:off x="5686097" y="5119210"/>
            <a:ext cx="53602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85819"/>
                  </p:ext>
                </p:extLst>
              </p:nvPr>
            </p:nvGraphicFramePr>
            <p:xfrm>
              <a:off x="4598268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4167" t="-3448" r="-6250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519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BA1D-12E3-9671-40BD-272D4239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System (OLS)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CC6A7-FBA2-5CF9-85EF-13D9222D3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599"/>
            <a:ext cx="8229600" cy="3011215"/>
          </a:xfrm>
        </p:spPr>
        <p:txBody>
          <a:bodyPr/>
          <a:lstStyle/>
          <a:p>
            <a:r>
              <a:rPr lang="en-US" dirty="0"/>
              <a:t>A system/process we are given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measured outputs </a:t>
            </a:r>
            <a:r>
              <a:rPr lang="en-US" dirty="0"/>
              <a:t>we want to control</a:t>
            </a:r>
          </a:p>
          <a:p>
            <a:pPr lvl="2"/>
            <a:r>
              <a:rPr lang="en-US" dirty="0"/>
              <a:t>Ex: blood glucose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control inputs </a:t>
            </a:r>
            <a:r>
              <a:rPr lang="en-US" dirty="0"/>
              <a:t>that influence the measured output</a:t>
            </a:r>
          </a:p>
          <a:p>
            <a:pPr lvl="2"/>
            <a:r>
              <a:rPr lang="en-US" dirty="0"/>
              <a:t>Ex: insulin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44ABC-60C9-D9EE-5978-CC59B8ECB9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B34C9F-1BC7-AE16-884E-4455E447F5D8}"/>
              </a:ext>
            </a:extLst>
          </p:cNvPr>
          <p:cNvSpPr>
            <a:spLocks noChangeAspect="1"/>
          </p:cNvSpPr>
          <p:nvPr/>
        </p:nvSpPr>
        <p:spPr>
          <a:xfrm>
            <a:off x="2874058" y="4851452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OLS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604269-0A40-69AB-2FA6-233120255160}"/>
              </a:ext>
            </a:extLst>
          </p:cNvPr>
          <p:cNvCxnSpPr>
            <a:cxnSpLocks/>
          </p:cNvCxnSpPr>
          <p:nvPr/>
        </p:nvCxnSpPr>
        <p:spPr>
          <a:xfrm>
            <a:off x="3531390" y="5126269"/>
            <a:ext cx="597699" cy="711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542256-5762-9DF4-501C-0CC6EBE90E6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165131" y="5168927"/>
            <a:ext cx="708927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B3FA32-9E4D-B7B1-6E36-CC19397C38DA}"/>
              </a:ext>
            </a:extLst>
          </p:cNvPr>
          <p:cNvSpPr txBox="1"/>
          <p:nvPr/>
        </p:nvSpPr>
        <p:spPr>
          <a:xfrm>
            <a:off x="1230459" y="4805819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inputs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BD0F5-3CCD-7813-A725-607A6122D12B}"/>
              </a:ext>
            </a:extLst>
          </p:cNvPr>
          <p:cNvSpPr txBox="1"/>
          <p:nvPr/>
        </p:nvSpPr>
        <p:spPr>
          <a:xfrm>
            <a:off x="3716156" y="4784798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Measured outputs</a:t>
            </a:r>
          </a:p>
        </p:txBody>
      </p:sp>
    </p:spTree>
    <p:extLst>
      <p:ext uri="{BB962C8B-B14F-4D97-AF65-F5344CB8AC3E}">
        <p14:creationId xmlns:p14="http://schemas.microsoft.com/office/powerpoint/2010/main" val="780083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508157D-1D86-5C4D-94A9-0D06460D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" y="1066800"/>
            <a:ext cx="8431900" cy="5486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79340-2903-7348-8B1D-502DE2DE6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0" y="366164"/>
            <a:ext cx="6008330" cy="838200"/>
          </a:xfrm>
        </p:spPr>
        <p:txBody>
          <a:bodyPr/>
          <a:lstStyle/>
          <a:p>
            <a:r>
              <a:rPr lang="en-US" dirty="0"/>
              <a:t>An Example: mTOR Signaling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88F04-BC29-1C44-969D-E70E110D8B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A9B6BE0-69A3-8E47-B4D2-678058A3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38" y="340076"/>
            <a:ext cx="2209125" cy="9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03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78DAD-8369-ED4C-9C37-4732052A73E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" y="3242883"/>
            <a:ext cx="8229600" cy="3048001"/>
          </a:xfrm>
        </p:spPr>
        <p:txBody>
          <a:bodyPr/>
          <a:lstStyle/>
          <a:p>
            <a:r>
              <a:rPr lang="en-US" sz="1800" dirty="0">
                <a:cs typeface="Courier New" panose="02070309020205020404" pitchFamily="49" charset="0"/>
              </a:rPr>
              <a:t>Inputs: Changes in species concentrations, kinetic constants</a:t>
            </a:r>
            <a:endParaRPr lang="en-US" sz="1400" dirty="0">
              <a:latin typeface="+mj-lt"/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Outputs: Concentrations of floating chemical species, reaction fluxes</a:t>
            </a:r>
          </a:p>
          <a:p>
            <a:pPr lvl="1"/>
            <a:r>
              <a:rPr lang="en-US" sz="1400" dirty="0">
                <a:cs typeface="Courier New" panose="02070309020205020404" pitchFamily="49" charset="0"/>
              </a:rPr>
              <a:t>Must either be a state or computable from the states (e.g., conserved species, assignment statements)</a:t>
            </a:r>
          </a:p>
          <a:p>
            <a:endParaRPr lang="en-US" sz="18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11E773-BE54-E047-BE9B-02AE0F9C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Biochemical OLS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8E5546-B032-7E43-A18F-7132F5714A4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550730" y="6264275"/>
            <a:ext cx="678869" cy="36512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5FD780-55C7-F443-9E12-F669664499A4}"/>
              </a:ext>
            </a:extLst>
          </p:cNvPr>
          <p:cNvGrpSpPr/>
          <p:nvPr/>
        </p:nvGrpSpPr>
        <p:grpSpPr>
          <a:xfrm>
            <a:off x="830943" y="848076"/>
            <a:ext cx="2991554" cy="2183107"/>
            <a:chOff x="798786" y="1127672"/>
            <a:chExt cx="4282745" cy="30922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396015E-336D-D844-A91A-53721F7A9A6D}"/>
                </a:ext>
              </a:extLst>
            </p:cNvPr>
            <p:cNvGrpSpPr/>
            <p:nvPr/>
          </p:nvGrpSpPr>
          <p:grpSpPr>
            <a:xfrm>
              <a:off x="798786" y="1127672"/>
              <a:ext cx="4282745" cy="3092230"/>
              <a:chOff x="1492469" y="1008993"/>
              <a:chExt cx="4282745" cy="3092230"/>
            </a:xfrm>
          </p:grpSpPr>
          <p:pic>
            <p:nvPicPr>
              <p:cNvPr id="17" name="Picture 16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870D1D4D-5134-A645-A410-316CBB3DE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6733" y="1106213"/>
                <a:ext cx="4128481" cy="299501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033AA7E-445B-B14F-B596-F88C3597B819}"/>
                  </a:ext>
                </a:extLst>
              </p:cNvPr>
              <p:cNvSpPr/>
              <p:nvPr/>
            </p:nvSpPr>
            <p:spPr>
              <a:xfrm>
                <a:off x="1492469" y="1008993"/>
                <a:ext cx="609600" cy="441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C7F28B-3F3B-2C46-9D15-48FEB2007719}"/>
                    </a:ext>
                  </a:extLst>
                </p:cNvPr>
                <p:cNvSpPr txBox="1"/>
                <p:nvPr/>
              </p:nvSpPr>
              <p:spPr>
                <a:xfrm>
                  <a:off x="1720796" y="1260748"/>
                  <a:ext cx="243959" cy="258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C7F28B-3F3B-2C46-9D15-48FEB20077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0796" y="1260748"/>
                  <a:ext cx="243959" cy="258126"/>
                </a:xfrm>
                <a:prstGeom prst="rect">
                  <a:avLst/>
                </a:prstGeom>
                <a:blipFill>
                  <a:blip r:embed="rId4"/>
                  <a:stretch>
                    <a:fillRect l="-35714" r="-14286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FE2E43-C26F-6441-B28B-EE38F3EAA182}"/>
                    </a:ext>
                  </a:extLst>
                </p:cNvPr>
                <p:cNvSpPr txBox="1"/>
                <p:nvPr/>
              </p:nvSpPr>
              <p:spPr>
                <a:xfrm>
                  <a:off x="3082340" y="3710252"/>
                  <a:ext cx="342397" cy="258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FE2E43-C26F-6441-B28B-EE38F3EAA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2340" y="3710252"/>
                  <a:ext cx="342397" cy="258126"/>
                </a:xfrm>
                <a:prstGeom prst="rect">
                  <a:avLst/>
                </a:prstGeom>
                <a:blipFill>
                  <a:blip r:embed="rId5"/>
                  <a:stretch>
                    <a:fillRect l="-31579" r="-10526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415EF0-D1E5-A749-B741-CDBFB1A56F74}"/>
              </a:ext>
            </a:extLst>
          </p:cNvPr>
          <p:cNvGrpSpPr/>
          <p:nvPr/>
        </p:nvGrpSpPr>
        <p:grpSpPr>
          <a:xfrm>
            <a:off x="3863625" y="1309239"/>
            <a:ext cx="4273251" cy="1366782"/>
            <a:chOff x="3904085" y="1309239"/>
            <a:chExt cx="4273251" cy="136678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90B432-975C-E14E-982A-B20B531113DE}"/>
                </a:ext>
              </a:extLst>
            </p:cNvPr>
            <p:cNvSpPr/>
            <p:nvPr/>
          </p:nvSpPr>
          <p:spPr>
            <a:xfrm>
              <a:off x="5060224" y="1761621"/>
              <a:ext cx="119829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mTOR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712252-7403-AF42-8902-775E3A0AE444}"/>
                </a:ext>
              </a:extLst>
            </p:cNvPr>
            <p:cNvSpPr/>
            <p:nvPr/>
          </p:nvSpPr>
          <p:spPr>
            <a:xfrm>
              <a:off x="4555810" y="2134741"/>
              <a:ext cx="378287" cy="2007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97CB8D-FCF8-E04D-9CD7-D11934ECFE26}"/>
                </a:ext>
              </a:extLst>
            </p:cNvPr>
            <p:cNvSpPr txBox="1"/>
            <p:nvPr/>
          </p:nvSpPr>
          <p:spPr>
            <a:xfrm>
              <a:off x="6848126" y="2103574"/>
              <a:ext cx="13292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pmTORC1, J7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35456F-0FF0-154E-8AB0-0B0F25B42AA0}"/>
                </a:ext>
              </a:extLst>
            </p:cNvPr>
            <p:cNvSpPr txBox="1"/>
            <p:nvPr/>
          </p:nvSpPr>
          <p:spPr>
            <a:xfrm>
              <a:off x="3904085" y="1316026"/>
              <a:ext cx="9973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Inputs (</a:t>
              </a:r>
              <a:r>
                <a:rPr lang="en-US" b="1" i="1" dirty="0"/>
                <a:t>u</a:t>
              </a:r>
              <a:r>
                <a:rPr lang="en-US" b="1" dirty="0"/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1C7076-D76B-4B41-9700-88FBE94A2723}"/>
                </a:ext>
              </a:extLst>
            </p:cNvPr>
            <p:cNvSpPr txBox="1"/>
            <p:nvPr/>
          </p:nvSpPr>
          <p:spPr>
            <a:xfrm>
              <a:off x="6454341" y="1309239"/>
              <a:ext cx="1136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Outputs (</a:t>
              </a:r>
              <a:r>
                <a:rPr lang="en-US" b="1" i="1" dirty="0"/>
                <a:t>y</a:t>
              </a:r>
              <a:r>
                <a:rPr lang="en-US" b="1" dirty="0"/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DFD15D-BDDF-5540-B7AF-2369D26E1466}"/>
                </a:ext>
              </a:extLst>
            </p:cNvPr>
            <p:cNvSpPr txBox="1"/>
            <p:nvPr/>
          </p:nvSpPr>
          <p:spPr>
            <a:xfrm>
              <a:off x="3957634" y="2108339"/>
              <a:ext cx="44884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err="1"/>
                <a:t>pIRS</a:t>
              </a:r>
              <a:r>
                <a:rPr lang="en-US" dirty="0"/>
                <a:t>,</a:t>
              </a:r>
            </a:p>
            <a:p>
              <a:r>
                <a:rPr lang="en-US" dirty="0"/>
                <a:t> Akt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D07752DD-F946-1645-B425-2387B174A111}"/>
                </a:ext>
              </a:extLst>
            </p:cNvPr>
            <p:cNvSpPr/>
            <p:nvPr/>
          </p:nvSpPr>
          <p:spPr>
            <a:xfrm>
              <a:off x="6375162" y="2173853"/>
              <a:ext cx="378287" cy="2007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65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Loop System (CLS)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6" y="1903892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B85FA6-F565-A342-9B83-C988EFF8976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008157" y="2216589"/>
            <a:ext cx="1069336" cy="10038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</p:cNvCxnSpPr>
          <p:nvPr/>
        </p:nvCxnSpPr>
        <p:spPr>
          <a:xfrm>
            <a:off x="4981818" y="2217205"/>
            <a:ext cx="597699" cy="8323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17F19C0A-4E6F-334D-BD24-1FC484764B18}"/>
              </a:ext>
            </a:extLst>
          </p:cNvPr>
          <p:cNvSpPr>
            <a:spLocks noChangeAspect="1"/>
          </p:cNvSpPr>
          <p:nvPr/>
        </p:nvSpPr>
        <p:spPr>
          <a:xfrm>
            <a:off x="1886266" y="1914401"/>
            <a:ext cx="1121891" cy="63495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530655" y="2229973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1194765" y="208095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02BD592-75B2-8044-83BE-F469346766A9}"/>
              </a:ext>
            </a:extLst>
          </p:cNvPr>
          <p:cNvCxnSpPr>
            <a:cxnSpLocks/>
            <a:stCxn id="63" idx="1"/>
            <a:endCxn id="47" idx="4"/>
          </p:cNvCxnSpPr>
          <p:nvPr/>
        </p:nvCxnSpPr>
        <p:spPr>
          <a:xfrm rot="10800000">
            <a:off x="1345687" y="2382797"/>
            <a:ext cx="1749875" cy="644549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</p:cNvCxnSpPr>
          <p:nvPr/>
        </p:nvCxnSpPr>
        <p:spPr>
          <a:xfrm>
            <a:off x="1496606" y="2227691"/>
            <a:ext cx="389660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/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/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/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79517" y="207044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81358" y="2217204"/>
            <a:ext cx="866283" cy="416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Filter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320150CC-EEFB-1346-9D45-02D18A784683}"/>
              </a:ext>
            </a:extLst>
          </p:cNvPr>
          <p:cNvCxnSpPr>
            <a:cxnSpLocks/>
            <a:stCxn id="58" idx="4"/>
            <a:endCxn id="63" idx="3"/>
          </p:cNvCxnSpPr>
          <p:nvPr/>
        </p:nvCxnSpPr>
        <p:spPr>
          <a:xfrm rot="5400000">
            <a:off x="4407253" y="1704159"/>
            <a:ext cx="655059" cy="1991312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5400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reference input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control error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measured output</a:t>
                </a:r>
              </a:p>
              <a:p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  <a:blipFill>
                <a:blip r:embed="rId12"/>
                <a:stretch>
                  <a:fillRect l="-1744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915CA75-DCDD-5876-379A-7EA9B42197B3}"/>
              </a:ext>
            </a:extLst>
          </p:cNvPr>
          <p:cNvSpPr txBox="1">
            <a:spLocks/>
          </p:cNvSpPr>
          <p:nvPr/>
        </p:nvSpPr>
        <p:spPr>
          <a:xfrm>
            <a:off x="4559354" y="3410116"/>
            <a:ext cx="4355553" cy="16142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/>
            <a:r>
              <a:rPr lang="en-US" sz="2400" b="1" dirty="0"/>
              <a:t>Systems</a:t>
            </a:r>
          </a:p>
          <a:p>
            <a:r>
              <a:rPr lang="en-US" sz="2400" dirty="0"/>
              <a:t>Open loop system (OLS)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Controller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Filter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Compensation (C)</a:t>
            </a:r>
          </a:p>
          <a:p>
            <a:pPr marL="25400"/>
            <a:endParaRPr lang="en-US" sz="2400" dirty="0"/>
          </a:p>
          <a:p>
            <a:endParaRPr lang="en-US" sz="2400" i="1" dirty="0"/>
          </a:p>
          <a:p>
            <a:endParaRPr lang="en-US" sz="24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FDEBE1-21E6-0398-BCCC-CEAF489CEC3D}"/>
              </a:ext>
            </a:extLst>
          </p:cNvPr>
          <p:cNvSpPr>
            <a:spLocks noChangeAspect="1"/>
          </p:cNvSpPr>
          <p:nvPr/>
        </p:nvSpPr>
        <p:spPr>
          <a:xfrm>
            <a:off x="4077493" y="1909152"/>
            <a:ext cx="236348" cy="63494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032551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6" y="1903892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B85FA6-F565-A342-9B83-C988EFF8976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008157" y="2216589"/>
            <a:ext cx="1069336" cy="10038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</p:cNvCxnSpPr>
          <p:nvPr/>
        </p:nvCxnSpPr>
        <p:spPr>
          <a:xfrm>
            <a:off x="4981818" y="2217205"/>
            <a:ext cx="597699" cy="8323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17F19C0A-4E6F-334D-BD24-1FC484764B18}"/>
              </a:ext>
            </a:extLst>
          </p:cNvPr>
          <p:cNvSpPr>
            <a:spLocks noChangeAspect="1"/>
          </p:cNvSpPr>
          <p:nvPr/>
        </p:nvSpPr>
        <p:spPr>
          <a:xfrm>
            <a:off x="1886266" y="1914401"/>
            <a:ext cx="1121891" cy="63495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530655" y="2229973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1194765" y="208095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02BD592-75B2-8044-83BE-F469346766A9}"/>
              </a:ext>
            </a:extLst>
          </p:cNvPr>
          <p:cNvCxnSpPr>
            <a:cxnSpLocks/>
            <a:stCxn id="63" idx="1"/>
            <a:endCxn id="47" idx="4"/>
          </p:cNvCxnSpPr>
          <p:nvPr/>
        </p:nvCxnSpPr>
        <p:spPr>
          <a:xfrm rot="10800000">
            <a:off x="1345687" y="2382797"/>
            <a:ext cx="1749875" cy="644549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</p:cNvCxnSpPr>
          <p:nvPr/>
        </p:nvCxnSpPr>
        <p:spPr>
          <a:xfrm>
            <a:off x="1496606" y="2227691"/>
            <a:ext cx="389660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/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/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/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33" y="1741365"/>
                <a:ext cx="716478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79517" y="207044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81358" y="2217204"/>
            <a:ext cx="866283" cy="416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Filter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320150CC-EEFB-1346-9D45-02D18A784683}"/>
              </a:ext>
            </a:extLst>
          </p:cNvPr>
          <p:cNvCxnSpPr>
            <a:cxnSpLocks/>
            <a:stCxn id="58" idx="4"/>
            <a:endCxn id="63" idx="3"/>
          </p:cNvCxnSpPr>
          <p:nvPr/>
        </p:nvCxnSpPr>
        <p:spPr>
          <a:xfrm rot="5400000">
            <a:off x="4407253" y="1704159"/>
            <a:ext cx="655059" cy="1991312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EFDEBE1-21E6-0398-BCCC-CEAF489CEC3D}"/>
              </a:ext>
            </a:extLst>
          </p:cNvPr>
          <p:cNvSpPr>
            <a:spLocks noChangeAspect="1"/>
          </p:cNvSpPr>
          <p:nvPr/>
        </p:nvSpPr>
        <p:spPr>
          <a:xfrm>
            <a:off x="4077493" y="1909152"/>
            <a:ext cx="236348" cy="63494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0BF3069-5E42-BEAF-D132-5A177332E45C}"/>
              </a:ext>
            </a:extLst>
          </p:cNvPr>
          <p:cNvSpPr txBox="1">
            <a:spLocks/>
          </p:cNvSpPr>
          <p:nvPr/>
        </p:nvSpPr>
        <p:spPr>
          <a:xfrm>
            <a:off x="541282" y="4114185"/>
            <a:ext cx="8229600" cy="11718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Given an open loop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Construct controller and/or filter and/or compensation </a:t>
            </a:r>
            <a:r>
              <a:rPr lang="en-US" sz="2000"/>
              <a:t>that achieves </a:t>
            </a:r>
            <a:r>
              <a:rPr lang="en-US" sz="2000" b="1" dirty="0"/>
              <a:t>control objectives</a:t>
            </a:r>
            <a:r>
              <a:rPr lang="en-US" sz="2000" dirty="0"/>
              <a:t>: stable, short settling times, accurate, …</a:t>
            </a:r>
          </a:p>
        </p:txBody>
      </p:sp>
    </p:spTree>
    <p:extLst>
      <p:ext uri="{BB962C8B-B14F-4D97-AF65-F5344CB8AC3E}">
        <p14:creationId xmlns:p14="http://schemas.microsoft.com/office/powerpoint/2010/main" val="1131581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What is control engineering and why it’s important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Course overview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Control system concepts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Example of controller design</a:t>
            </a:r>
            <a:endParaRPr dirty="0"/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620000" y="6248400"/>
            <a:ext cx="30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4A2A-E538-8945-A7FE-2E44CF0A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Control Engineering of Biological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04253-CC00-22B8-103C-61B217217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12883"/>
            <a:ext cx="8229600" cy="4030717"/>
          </a:xfrm>
        </p:spPr>
        <p:txBody>
          <a:bodyPr/>
          <a:lstStyle/>
          <a:p>
            <a:r>
              <a:rPr lang="en-US" dirty="0"/>
              <a:t>Homeostasis is </a:t>
            </a:r>
            <a:r>
              <a:rPr lang="en-US" i="1" dirty="0"/>
              <a:t>not</a:t>
            </a:r>
            <a:r>
              <a:rPr lang="en-US" dirty="0"/>
              <a:t> our friend.</a:t>
            </a:r>
          </a:p>
          <a:p>
            <a:pPr lvl="1"/>
            <a:r>
              <a:rPr lang="en-US" dirty="0"/>
              <a:t>Can be difficult to find an input that affects the output</a:t>
            </a:r>
          </a:p>
          <a:p>
            <a:r>
              <a:rPr lang="en-US" dirty="0"/>
              <a:t>Complex activation and inhibition makes it difficult to know the direction of effects</a:t>
            </a:r>
          </a:p>
          <a:p>
            <a:r>
              <a:rPr lang="en-US" dirty="0"/>
              <a:t>Difficult to accurately model biological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167AE-DA54-ED5A-CE80-E633ADF53C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86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Exploring Feedback Control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AE6067-55D0-390A-4155-A9B45BE18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for regulation</a:t>
            </a:r>
          </a:p>
          <a:p>
            <a:pPr lvl="1"/>
            <a:r>
              <a:rPr lang="en-US" dirty="0"/>
              <a:t>Effect of controller on stability, oscillations</a:t>
            </a:r>
          </a:p>
          <a:p>
            <a:pPr lvl="1"/>
            <a:r>
              <a:rPr lang="en-US" dirty="0"/>
              <a:t>Bias</a:t>
            </a:r>
          </a:p>
          <a:p>
            <a:pPr lvl="1"/>
            <a:r>
              <a:rPr lang="en-US" dirty="0"/>
              <a:t>Removing bias by adjusting the reference</a:t>
            </a:r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58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FD67-CE6B-8147-4419-679852A3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4D002-9EB8-3888-7F98-394D03B13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899B6-C9E6-FE48-CE03-14B8970F7C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24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B99B3-B527-74E2-19F5-873BDFCCC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E8049-C9A3-3B68-F4C9-CFED6F0D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Loop System (CLS)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284457-0042-1B5A-D911-CDC2A350DE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F6E024-A3A1-F1D3-74FB-5ADCE0440B7B}"/>
              </a:ext>
            </a:extLst>
          </p:cNvPr>
          <p:cNvCxnSpPr>
            <a:cxnSpLocks/>
          </p:cNvCxnSpPr>
          <p:nvPr/>
        </p:nvCxnSpPr>
        <p:spPr>
          <a:xfrm>
            <a:off x="3008157" y="2206500"/>
            <a:ext cx="723055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BA0D606-652D-E1EA-E755-930DA4D4E215}"/>
              </a:ext>
            </a:extLst>
          </p:cNvPr>
          <p:cNvCxnSpPr>
            <a:cxnSpLocks/>
          </p:cNvCxnSpPr>
          <p:nvPr/>
        </p:nvCxnSpPr>
        <p:spPr>
          <a:xfrm>
            <a:off x="4415031" y="2214486"/>
            <a:ext cx="723055" cy="37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62E1D757-949C-D9E5-44F2-27EE6EAB12C3}"/>
              </a:ext>
            </a:extLst>
          </p:cNvPr>
          <p:cNvGrpSpPr/>
          <p:nvPr/>
        </p:nvGrpSpPr>
        <p:grpSpPr>
          <a:xfrm>
            <a:off x="3692467" y="1883932"/>
            <a:ext cx="712054" cy="634949"/>
            <a:chOff x="4269764" y="1905330"/>
            <a:chExt cx="712054" cy="63494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0731852-4BCE-FF03-1741-8086A93C93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3035" y="1905330"/>
              <a:ext cx="643565" cy="63494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B5D3789-4B9C-2137-0CA9-0EABF2EEADE3}"/>
                    </a:ext>
                  </a:extLst>
                </p:cNvPr>
                <p:cNvSpPr/>
                <p:nvPr/>
              </p:nvSpPr>
              <p:spPr>
                <a:xfrm>
                  <a:off x="4269764" y="2077988"/>
                  <a:ext cx="71205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𝑶𝑳𝑺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B5D3789-4B9C-2137-0CA9-0EABF2EEAD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9764" y="2077988"/>
                  <a:ext cx="712054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29BDBB5B-57C9-2698-24F5-4D4FBF6B6BC3}"/>
              </a:ext>
            </a:extLst>
          </p:cNvPr>
          <p:cNvSpPr>
            <a:spLocks noChangeAspect="1"/>
          </p:cNvSpPr>
          <p:nvPr/>
        </p:nvSpPr>
        <p:spPr>
          <a:xfrm>
            <a:off x="1886266" y="1914401"/>
            <a:ext cx="1121891" cy="63495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8434127-AFC1-D013-E4DA-690618FA1BEE}"/>
              </a:ext>
            </a:extLst>
          </p:cNvPr>
          <p:cNvCxnSpPr>
            <a:cxnSpLocks/>
          </p:cNvCxnSpPr>
          <p:nvPr/>
        </p:nvCxnSpPr>
        <p:spPr>
          <a:xfrm flipV="1">
            <a:off x="530655" y="2212771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80A39174-AEBD-65CA-361A-3A8BAF8731E4}"/>
              </a:ext>
            </a:extLst>
          </p:cNvPr>
          <p:cNvSpPr/>
          <p:nvPr/>
        </p:nvSpPr>
        <p:spPr>
          <a:xfrm>
            <a:off x="1194765" y="208095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36E77E6-BFD2-FD45-E440-43572A826955}"/>
              </a:ext>
            </a:extLst>
          </p:cNvPr>
          <p:cNvCxnSpPr>
            <a:cxnSpLocks/>
            <a:stCxn id="63" idx="1"/>
            <a:endCxn id="47" idx="4"/>
          </p:cNvCxnSpPr>
          <p:nvPr/>
        </p:nvCxnSpPr>
        <p:spPr>
          <a:xfrm rot="10800000">
            <a:off x="1345687" y="2382797"/>
            <a:ext cx="1749875" cy="644549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8F2F436-1283-4184-A416-95AB667B9944}"/>
              </a:ext>
            </a:extLst>
          </p:cNvPr>
          <p:cNvCxnSpPr>
            <a:cxnSpLocks/>
          </p:cNvCxnSpPr>
          <p:nvPr/>
        </p:nvCxnSpPr>
        <p:spPr>
          <a:xfrm>
            <a:off x="1496606" y="2214674"/>
            <a:ext cx="389660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88DE53-225A-6BBB-DC89-A0F9C4168674}"/>
                  </a:ext>
                </a:extLst>
              </p:cNvPr>
              <p:cNvSpPr txBox="1"/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8C2C52D-1DBE-3E0A-8FD0-6016E41E1933}"/>
                  </a:ext>
                </a:extLst>
              </p:cNvPr>
              <p:cNvSpPr/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36AA61F-362C-F2EC-07B0-23219EE10665}"/>
                  </a:ext>
                </a:extLst>
              </p:cNvPr>
              <p:cNvSpPr/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54D6EC4-9201-0D7F-5AE4-B64898AAD71D}"/>
                  </a:ext>
                </a:extLst>
              </p:cNvPr>
              <p:cNvSpPr/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285" y="1806656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9F9D449-26D8-1B13-9E2D-09D9F20DFA77}"/>
                  </a:ext>
                </a:extLst>
              </p:cNvPr>
              <p:cNvSpPr/>
              <p:nvPr/>
            </p:nvSpPr>
            <p:spPr>
              <a:xfrm>
                <a:off x="4475002" y="1741365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9F9D449-26D8-1B13-9E2D-09D9F20DF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002" y="1741365"/>
                <a:ext cx="716478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F7CE6C09-E4EA-4B83-E382-52EA88CAA0F4}"/>
              </a:ext>
            </a:extLst>
          </p:cNvPr>
          <p:cNvSpPr/>
          <p:nvPr/>
        </p:nvSpPr>
        <p:spPr>
          <a:xfrm>
            <a:off x="5138086" y="207044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1928243-17CD-2EB7-BE3F-B6114B3F80A8}"/>
              </a:ext>
            </a:extLst>
          </p:cNvPr>
          <p:cNvCxnSpPr>
            <a:cxnSpLocks/>
          </p:cNvCxnSpPr>
          <p:nvPr/>
        </p:nvCxnSpPr>
        <p:spPr>
          <a:xfrm flipV="1">
            <a:off x="5439927" y="2212593"/>
            <a:ext cx="866283" cy="416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E68814E-0C43-C2A3-4486-084B18C3DD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Filter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36909E-06B1-E34C-AB3F-E36742C44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561" y="2709870"/>
                <a:ext cx="643565" cy="6349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E44D1E80-44F4-5406-1D91-5AE057ACE105}"/>
              </a:ext>
            </a:extLst>
          </p:cNvPr>
          <p:cNvCxnSpPr>
            <a:cxnSpLocks/>
            <a:stCxn id="58" idx="4"/>
            <a:endCxn id="63" idx="3"/>
          </p:cNvCxnSpPr>
          <p:nvPr/>
        </p:nvCxnSpPr>
        <p:spPr>
          <a:xfrm rot="5400000">
            <a:off x="4186538" y="1924875"/>
            <a:ext cx="655059" cy="1549881"/>
          </a:xfrm>
          <a:prstGeom prst="bentConnector2">
            <a:avLst/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E6C3FE-25DC-BEB8-6095-A18B44854D03}"/>
              </a:ext>
            </a:extLst>
          </p:cNvPr>
          <p:cNvCxnSpPr>
            <a:cxnSpLocks/>
          </p:cNvCxnSpPr>
          <p:nvPr/>
        </p:nvCxnSpPr>
        <p:spPr>
          <a:xfrm>
            <a:off x="3055454" y="4313820"/>
            <a:ext cx="723055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D6735B-C7B4-F961-FCAB-36205314419B}"/>
              </a:ext>
            </a:extLst>
          </p:cNvPr>
          <p:cNvCxnSpPr>
            <a:cxnSpLocks/>
          </p:cNvCxnSpPr>
          <p:nvPr/>
        </p:nvCxnSpPr>
        <p:spPr>
          <a:xfrm>
            <a:off x="4462328" y="4321806"/>
            <a:ext cx="723055" cy="37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4EC690-A576-806D-1241-647B4FD7D1CE}"/>
              </a:ext>
            </a:extLst>
          </p:cNvPr>
          <p:cNvGrpSpPr/>
          <p:nvPr/>
        </p:nvGrpSpPr>
        <p:grpSpPr>
          <a:xfrm>
            <a:off x="3739764" y="3991252"/>
            <a:ext cx="712054" cy="634949"/>
            <a:chOff x="4269764" y="1905330"/>
            <a:chExt cx="712054" cy="63494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015044-5EC7-1B78-5A94-46A0050B5A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3035" y="1905330"/>
              <a:ext cx="643565" cy="63494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B87182E-753D-E0F8-BE8C-C9B76019D9ED}"/>
                    </a:ext>
                  </a:extLst>
                </p:cNvPr>
                <p:cNvSpPr/>
                <p:nvPr/>
              </p:nvSpPr>
              <p:spPr>
                <a:xfrm>
                  <a:off x="4269764" y="2077988"/>
                  <a:ext cx="71205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𝑶𝑳𝑺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B87182E-753D-E0F8-BE8C-C9B76019D9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9764" y="2077988"/>
                  <a:ext cx="712054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53AA6-9A15-2DB2-C648-06C172933062}"/>
              </a:ext>
            </a:extLst>
          </p:cNvPr>
          <p:cNvSpPr>
            <a:spLocks noChangeAspect="1"/>
          </p:cNvSpPr>
          <p:nvPr/>
        </p:nvSpPr>
        <p:spPr>
          <a:xfrm>
            <a:off x="1933563" y="4021721"/>
            <a:ext cx="1121891" cy="63495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35E2A9-6B6C-22C3-2F34-223A08509B59}"/>
              </a:ext>
            </a:extLst>
          </p:cNvPr>
          <p:cNvCxnSpPr>
            <a:cxnSpLocks/>
          </p:cNvCxnSpPr>
          <p:nvPr/>
        </p:nvCxnSpPr>
        <p:spPr>
          <a:xfrm flipV="1">
            <a:off x="577952" y="4320091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807AFBE-70CE-3DA8-CCD2-0A3A2EEB0837}"/>
              </a:ext>
            </a:extLst>
          </p:cNvPr>
          <p:cNvSpPr/>
          <p:nvPr/>
        </p:nvSpPr>
        <p:spPr>
          <a:xfrm>
            <a:off x="1242062" y="418827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E0FA4A-06B2-A30E-BBDC-0BC68DA2226E}"/>
              </a:ext>
            </a:extLst>
          </p:cNvPr>
          <p:cNvCxnSpPr>
            <a:cxnSpLocks/>
          </p:cNvCxnSpPr>
          <p:nvPr/>
        </p:nvCxnSpPr>
        <p:spPr>
          <a:xfrm>
            <a:off x="1543903" y="4321994"/>
            <a:ext cx="389660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A14A152-5224-C3CB-75EF-097EADF377DE}"/>
                  </a:ext>
                </a:extLst>
              </p:cNvPr>
              <p:cNvSpPr txBox="1"/>
              <p:nvPr/>
            </p:nvSpPr>
            <p:spPr>
              <a:xfrm>
                <a:off x="1125473" y="466595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A14A152-5224-C3CB-75EF-097EADF37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473" y="4665957"/>
                <a:ext cx="237244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3DB1EBA-B087-6981-F643-BC6C16528E66}"/>
                  </a:ext>
                </a:extLst>
              </p:cNvPr>
              <p:cNvSpPr/>
              <p:nvPr/>
            </p:nvSpPr>
            <p:spPr>
              <a:xfrm>
                <a:off x="471639" y="3899626"/>
                <a:ext cx="5456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3DB1EBA-B087-6981-F643-BC6C16528E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39" y="3899626"/>
                <a:ext cx="545662" cy="307777"/>
              </a:xfrm>
              <a:prstGeom prst="rect">
                <a:avLst/>
              </a:prstGeom>
              <a:blipFill>
                <a:blip r:embed="rId1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E51B979-7DAB-B31F-89A6-C80D430E01F2}"/>
                  </a:ext>
                </a:extLst>
              </p:cNvPr>
              <p:cNvSpPr/>
              <p:nvPr/>
            </p:nvSpPr>
            <p:spPr>
              <a:xfrm>
                <a:off x="1425900" y="3858762"/>
                <a:ext cx="550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E51B979-7DAB-B31F-89A6-C80D430E0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900" y="3858762"/>
                <a:ext cx="550472" cy="307777"/>
              </a:xfrm>
              <a:prstGeom prst="rect">
                <a:avLst/>
              </a:prstGeom>
              <a:blipFill>
                <a:blip r:embed="rId1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3B3589E-F26D-BC11-3BE5-8A1EC2C06BDD}"/>
                  </a:ext>
                </a:extLst>
              </p:cNvPr>
              <p:cNvSpPr/>
              <p:nvPr/>
            </p:nvSpPr>
            <p:spPr>
              <a:xfrm>
                <a:off x="3091582" y="3913976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3B3589E-F26D-BC11-3BE5-8A1EC2C06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582" y="3913976"/>
                <a:ext cx="716478" cy="307777"/>
              </a:xfrm>
              <a:prstGeom prst="rect">
                <a:avLst/>
              </a:prstGeom>
              <a:blipFill>
                <a:blip r:embed="rId1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3683C0-38BF-FF17-7582-1CCC80BBBBA7}"/>
                  </a:ext>
                </a:extLst>
              </p:cNvPr>
              <p:cNvSpPr/>
              <p:nvPr/>
            </p:nvSpPr>
            <p:spPr>
              <a:xfrm>
                <a:off x="4522299" y="3848685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3683C0-38BF-FF17-7582-1CCC80BBB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299" y="3848685"/>
                <a:ext cx="716478" cy="307777"/>
              </a:xfrm>
              <a:prstGeom prst="rect">
                <a:avLst/>
              </a:prstGeom>
              <a:blipFill>
                <a:blip r:embed="rId17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FF9F7051-D2CD-A381-EF49-24F441E54C6C}"/>
              </a:ext>
            </a:extLst>
          </p:cNvPr>
          <p:cNvSpPr/>
          <p:nvPr/>
        </p:nvSpPr>
        <p:spPr>
          <a:xfrm>
            <a:off x="5185383" y="417776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B685C2-7775-DEEA-C55F-62FE99050D26}"/>
              </a:ext>
            </a:extLst>
          </p:cNvPr>
          <p:cNvCxnSpPr>
            <a:cxnSpLocks/>
          </p:cNvCxnSpPr>
          <p:nvPr/>
        </p:nvCxnSpPr>
        <p:spPr>
          <a:xfrm flipV="1">
            <a:off x="5487224" y="4319913"/>
            <a:ext cx="866283" cy="416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AAA6026-D747-E37C-F83C-CD5986E9B785}"/>
              </a:ext>
            </a:extLst>
          </p:cNvPr>
          <p:cNvCxnSpPr>
            <a:cxnSpLocks/>
            <a:stCxn id="27" idx="4"/>
            <a:endCxn id="19" idx="4"/>
          </p:cNvCxnSpPr>
          <p:nvPr/>
        </p:nvCxnSpPr>
        <p:spPr>
          <a:xfrm rot="5400000">
            <a:off x="3359389" y="2513201"/>
            <a:ext cx="10510" cy="3943321"/>
          </a:xfrm>
          <a:prstGeom prst="bentConnector3">
            <a:avLst>
              <a:gd name="adj1" fmla="val 5075176"/>
            </a:avLst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835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Amplifier With Feedback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24</a:t>
            </a:fld>
            <a:endParaRPr lang="en-US" altLang="x-non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6" y="1810319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4981818" y="2118987"/>
            <a:ext cx="550461" cy="8807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1973905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1973905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2727311" y="2125890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3391421" y="1976873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02BD592-75B2-8044-83BE-F469346766A9}"/>
              </a:ext>
            </a:extLst>
          </p:cNvPr>
          <p:cNvCxnSpPr>
            <a:cxnSpLocks/>
            <a:stCxn id="58" idx="4"/>
            <a:endCxn id="47" idx="4"/>
          </p:cNvCxnSpPr>
          <p:nvPr/>
        </p:nvCxnSpPr>
        <p:spPr>
          <a:xfrm rot="5400000">
            <a:off x="4607516" y="1203029"/>
            <a:ext cx="10510" cy="2140858"/>
          </a:xfrm>
          <a:prstGeom prst="bentConnector3">
            <a:avLst>
              <a:gd name="adj1" fmla="val 4275138"/>
            </a:avLst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3693262" y="2127793"/>
            <a:ext cx="632262" cy="3629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3183559" y="2294909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59" y="2294909"/>
                <a:ext cx="237244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4916433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33" y="1722959"/>
                <a:ext cx="716478" cy="307777"/>
              </a:xfrm>
              <a:prstGeom prst="rect">
                <a:avLst/>
              </a:prstGeom>
              <a:blipFill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32279" y="1966363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34120" y="2108477"/>
            <a:ext cx="903011" cy="8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FDE8B0-9C2F-BA49-7B84-F54383730443}"/>
                  </a:ext>
                </a:extLst>
              </p:cNvPr>
              <p:cNvSpPr/>
              <p:nvPr/>
            </p:nvSpPr>
            <p:spPr>
              <a:xfrm>
                <a:off x="2585703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FDE8B0-9C2F-BA49-7B84-F54383730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703" y="1722959"/>
                <a:ext cx="716478" cy="307777"/>
              </a:xfrm>
              <a:prstGeom prst="rect">
                <a:avLst/>
              </a:prstGeom>
              <a:blipFill>
                <a:blip r:embed="rId8"/>
                <a:stretch>
                  <a:fillRect l="-1724" t="-4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8CC708E3-4D51-F46D-8F61-7513DF9A57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5400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reference input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measured output</a:t>
                </a:r>
              </a:p>
              <a:p>
                <a:pPr marL="25400"/>
                <a:endParaRPr lang="en-US" sz="2400" dirty="0"/>
              </a:p>
              <a:p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8CC708E3-4D51-F46D-8F61-7513DF9A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3361059"/>
                <a:ext cx="4355553" cy="3126829"/>
              </a:xfrm>
              <a:prstGeom prst="rect">
                <a:avLst/>
              </a:prstGeom>
              <a:blipFill>
                <a:blip r:embed="rId9"/>
                <a:stretch>
                  <a:fillRect l="-1744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39C435-4243-40B9-02EF-BBD2E7DC49A0}"/>
                  </a:ext>
                </a:extLst>
              </p:cNvPr>
              <p:cNvSpPr txBox="1"/>
              <p:nvPr/>
            </p:nvSpPr>
            <p:spPr>
              <a:xfrm>
                <a:off x="3734078" y="1185857"/>
                <a:ext cx="171110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39C435-4243-40B9-02EF-BBD2E7DC4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078" y="1185857"/>
                <a:ext cx="1711109" cy="307777"/>
              </a:xfrm>
              <a:prstGeom prst="rect">
                <a:avLst/>
              </a:prstGeom>
              <a:blipFill>
                <a:blip r:embed="rId10"/>
                <a:stretch>
                  <a:fillRect l="-2963" r="-4444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3680A5C-E47E-0121-8A0C-02E9A01032DA}"/>
                  </a:ext>
                </a:extLst>
              </p:cNvPr>
              <p:cNvSpPr/>
              <p:nvPr/>
            </p:nvSpPr>
            <p:spPr>
              <a:xfrm>
                <a:off x="3580686" y="1722959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3680A5C-E47E-0121-8A0C-02E9A0103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686" y="1722959"/>
                <a:ext cx="716478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966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Control Engineering?</a:t>
            </a:r>
            <a:endParaRPr dirty="0"/>
          </a:p>
        </p:txBody>
      </p:sp>
      <p:sp>
        <p:nvSpPr>
          <p:cNvPr id="110" name="Google Shape;11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84" y="18927098"/>
            <a:ext cx="3254917" cy="161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Advances in management of type 1 diabetes mellitus">
            <a:extLst>
              <a:ext uri="{FF2B5EF4-FFF2-40B4-BE49-F238E27FC236}">
                <a16:creationId xmlns:a16="http://schemas.microsoft.com/office/drawing/2014/main" id="{B34359F9-25B7-8548-936B-F464778F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996" y="1483816"/>
            <a:ext cx="2431680" cy="152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gulatory control loops of the modeled production bioreactor. The dynamics of the loops in red will be captured in our model.">
            <a:extLst>
              <a:ext uri="{FF2B5EF4-FFF2-40B4-BE49-F238E27FC236}">
                <a16:creationId xmlns:a16="http://schemas.microsoft.com/office/drawing/2014/main" id="{6D339929-EDE9-DD42-9220-06BCBAC16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8" y="1335287"/>
            <a:ext cx="1863017" cy="201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87C06A-007A-CB49-9F37-940E8646AE62}"/>
              </a:ext>
            </a:extLst>
          </p:cNvPr>
          <p:cNvSpPr txBox="1"/>
          <p:nvPr/>
        </p:nvSpPr>
        <p:spPr>
          <a:xfrm>
            <a:off x="6354254" y="1169902"/>
            <a:ext cx="154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Insulin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B2D75E-7747-D344-BC50-DA3898BE9F0D}"/>
              </a:ext>
            </a:extLst>
          </p:cNvPr>
          <p:cNvSpPr txBox="1"/>
          <p:nvPr/>
        </p:nvSpPr>
        <p:spPr>
          <a:xfrm>
            <a:off x="429324" y="1169902"/>
            <a:ext cx="190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Bioreactor 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1415C-A989-3B4B-B428-7B3F3DDBE4E7}"/>
              </a:ext>
            </a:extLst>
          </p:cNvPr>
          <p:cNvSpPr txBox="1"/>
          <p:nvPr/>
        </p:nvSpPr>
        <p:spPr>
          <a:xfrm>
            <a:off x="3060551" y="1169902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 Device Control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585D1A-57C7-3D45-85D9-15DB66BD2CAA}"/>
              </a:ext>
            </a:extLst>
          </p:cNvPr>
          <p:cNvSpPr/>
          <p:nvPr/>
        </p:nvSpPr>
        <p:spPr>
          <a:xfrm>
            <a:off x="510154" y="3023874"/>
            <a:ext cx="2481330" cy="405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8" descr="Sensors | Free Full-Text | Sensor-Based Assistive Devices for  Visually-Impaired People: Current Status, Challenges, and Future Directions  | HTML">
            <a:extLst>
              <a:ext uri="{FF2B5EF4-FFF2-40B4-BE49-F238E27FC236}">
                <a16:creationId xmlns:a16="http://schemas.microsoft.com/office/drawing/2014/main" id="{B07D5EFE-E661-6147-8A10-570B792C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08" y="1354568"/>
            <a:ext cx="1978335" cy="202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D7B9A0-06AE-8749-A362-5D716CB67961}"/>
              </a:ext>
            </a:extLst>
          </p:cNvPr>
          <p:cNvSpPr txBox="1"/>
          <p:nvPr/>
        </p:nvSpPr>
        <p:spPr>
          <a:xfrm>
            <a:off x="1486369" y="3785636"/>
            <a:ext cx="53999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system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ensures that bounded inputs produce bounded outputs;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regulates its output;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tracks a desired objective;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minimizes cost, energy, potential dangers.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D40B1-1F30-2F7E-4F1D-84CB85F4E3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0BFE9F-37D3-77E5-0001-CDA081A3E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9" y="444063"/>
            <a:ext cx="6152641" cy="47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4F16E9-68E3-846D-AEE9-048083A4F3BB}"/>
              </a:ext>
            </a:extLst>
          </p:cNvPr>
          <p:cNvSpPr txBox="1"/>
          <p:nvPr/>
        </p:nvSpPr>
        <p:spPr>
          <a:xfrm>
            <a:off x="1471447" y="5339255"/>
            <a:ext cx="64925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effectLst/>
                <a:latin typeface="-apple-system"/>
              </a:rPr>
              <a:t>Control theory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 is a branch of applied mathematics that deals with the design of control policies for actuated dynamical systems. Control engineering is a cross-discipline field which applies control theory to a wide range of systems such as industrial plants, aerospace, robotics and more.</a:t>
            </a:r>
          </a:p>
          <a:p>
            <a:r>
              <a:rPr lang="en-US" sz="1600" dirty="0">
                <a:solidFill>
                  <a:srgbClr val="24292F"/>
                </a:solidFill>
                <a:latin typeface="-apple-system"/>
                <a:hlinkClick r:id="rId3"/>
              </a:rPr>
              <a:t>Brian Douglas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2114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BA5F-A59A-5574-8474-8DF928B1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Course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D91A5-B64A-CE6C-5B51-FCC21074D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 concepts</a:t>
            </a:r>
          </a:p>
          <a:p>
            <a:r>
              <a:rPr lang="en-US" dirty="0"/>
              <a:t>Testbed construction</a:t>
            </a:r>
          </a:p>
          <a:p>
            <a:r>
              <a:rPr lang="en-US" dirty="0"/>
              <a:t>Theory (Linear time invariant (LTI) systems)</a:t>
            </a:r>
          </a:p>
          <a:p>
            <a:r>
              <a:rPr lang="en-US" dirty="0"/>
              <a:t>Design &amp; 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53990-B034-3E98-C4E5-6EA716AC0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65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Objectives</a:t>
            </a:r>
            <a:endParaRPr dirty="0"/>
          </a:p>
        </p:txBody>
      </p:sp>
      <p:sp>
        <p:nvSpPr>
          <p:cNvPr id="175" name="Google Shape;175;p10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/>
            <a:r>
              <a:rPr lang="en-US" sz="2400" dirty="0"/>
              <a:t>Know core concepts in control engineering</a:t>
            </a:r>
          </a:p>
          <a:p>
            <a:pPr lvl="1" fontAlgn="base"/>
            <a:r>
              <a:rPr lang="en-US" sz="2000" dirty="0"/>
              <a:t>Signal, system, PID control</a:t>
            </a:r>
          </a:p>
          <a:p>
            <a:pPr fontAlgn="base"/>
            <a:r>
              <a:rPr lang="en-US" sz="2400" dirty="0"/>
              <a:t>Build testbeds for biomedical closed loop systems</a:t>
            </a:r>
          </a:p>
          <a:p>
            <a:pPr fontAlgn="base"/>
            <a:r>
              <a:rPr lang="en-US" sz="2400" dirty="0"/>
              <a:t>Know basic LTI theory</a:t>
            </a:r>
          </a:p>
          <a:p>
            <a:pPr lvl="1" fontAlgn="base"/>
            <a:r>
              <a:rPr lang="en-US" sz="2000" dirty="0"/>
              <a:t>Transfer functions, interpreting time domain behavior</a:t>
            </a:r>
          </a:p>
          <a:p>
            <a:pPr fontAlgn="base"/>
            <a:r>
              <a:rPr lang="en-US" sz="2400" dirty="0"/>
              <a:t>Design &amp; evaluate closed loop systems</a:t>
            </a:r>
          </a:p>
          <a:p>
            <a:pPr lvl="1" fontAlgn="base"/>
            <a:r>
              <a:rPr lang="en-US" sz="2000" dirty="0"/>
              <a:t>Root locus analysis for control design and system compensation</a:t>
            </a:r>
          </a:p>
          <a:p>
            <a:pPr lvl="1" fontAlgn="base"/>
            <a:r>
              <a:rPr lang="en-US" sz="2000" dirty="0"/>
              <a:t>Skill with intuitive tuning</a:t>
            </a: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endParaRPr sz="2000" dirty="0"/>
          </a:p>
        </p:txBody>
      </p:sp>
      <p:sp>
        <p:nvSpPr>
          <p:cNvPr id="176" name="Google Shape;176;p10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3378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Instructor</a:t>
            </a:r>
            <a:endParaRPr dirty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Joseph Hellerstein, Senior Fellow eScience Institute, Affiliate Professor CSE &amp; Bioengineering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PhD in Computer Science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Industry (30+ years): IBM Research, Microsoft, Google</a:t>
            </a:r>
            <a:endParaRPr dirty="0"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Mathematical models of distributed computing systems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Research focus: Modeling biological systems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Mathematical techniques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Software tools</a:t>
            </a:r>
            <a:endParaRPr dirty="0"/>
          </a:p>
        </p:txBody>
      </p:sp>
      <p:sp>
        <p:nvSpPr>
          <p:cNvPr id="183" name="Google Shape;183;p11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Grading</a:t>
            </a:r>
            <a:endParaRPr/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Homework (2 assignments): 50%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Final project: 50%</a:t>
            </a:r>
          </a:p>
          <a:p>
            <a:pPr marL="800100" lvl="1" indent="-342900">
              <a:spcBef>
                <a:spcPts val="640"/>
              </a:spcBef>
              <a:buSzPts val="3200"/>
              <a:buChar char="•"/>
            </a:pPr>
            <a:r>
              <a:rPr lang="en-US" dirty="0"/>
              <a:t>End-to-end analysis and design of a feedback control of an SBML model</a:t>
            </a:r>
            <a:endParaRPr dirty="0"/>
          </a:p>
        </p:txBody>
      </p:sp>
      <p:sp>
        <p:nvSpPr>
          <p:cNvPr id="191" name="Google Shape;191;p12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Submitting Homework</a:t>
            </a: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Create your folder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here</a:t>
            </a:r>
            <a:r>
              <a:rPr lang="en-US" dirty="0"/>
              <a:t>. Only you and the instructors have permissions for the folder.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Upload your assignment to the folder before the due date.</a:t>
            </a:r>
            <a:endParaRPr dirty="0"/>
          </a:p>
        </p:txBody>
      </p:sp>
      <p:sp>
        <p:nvSpPr>
          <p:cNvPr id="198" name="Google Shape;198;p13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52240</TotalTime>
  <Words>1048</Words>
  <Application>Microsoft Macintosh PowerPoint</Application>
  <PresentationFormat>On-screen Show (4:3)</PresentationFormat>
  <Paragraphs>251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-apple-system</vt:lpstr>
      <vt:lpstr>Calibri</vt:lpstr>
      <vt:lpstr>Cambria Math</vt:lpstr>
      <vt:lpstr>Courier New</vt:lpstr>
      <vt:lpstr>Arial</vt:lpstr>
      <vt:lpstr>Office Theme</vt:lpstr>
      <vt:lpstr>BIOE 498 / BIOE 599  Biomedical Control Systems Engineering Lecture 1: Course Introduction  </vt:lpstr>
      <vt:lpstr>Agenda</vt:lpstr>
      <vt:lpstr>Why Control Engineering?</vt:lpstr>
      <vt:lpstr>PowerPoint Presentation</vt:lpstr>
      <vt:lpstr>Structure of the Course</vt:lpstr>
      <vt:lpstr>Learning Objectives</vt:lpstr>
      <vt:lpstr>Instructor</vt:lpstr>
      <vt:lpstr>Grading</vt:lpstr>
      <vt:lpstr>Submitting Homework</vt:lpstr>
      <vt:lpstr>Resources</vt:lpstr>
      <vt:lpstr>Software</vt:lpstr>
      <vt:lpstr>Getting Google Colaboratory (Colab)</vt:lpstr>
      <vt:lpstr>Introduction to Closed Loop Systems</vt:lpstr>
      <vt:lpstr>Signals &amp; Systems</vt:lpstr>
      <vt:lpstr>Open Loop System (OLS)</vt:lpstr>
      <vt:lpstr>An Example: mTOR Signaling</vt:lpstr>
      <vt:lpstr>Biochemical OLS</vt:lpstr>
      <vt:lpstr>Closed Loop System (CLS)</vt:lpstr>
      <vt:lpstr>Control Engineering</vt:lpstr>
      <vt:lpstr>Challenges in Control Engineering of Biological Systems</vt:lpstr>
      <vt:lpstr>Exploring Feedback Control</vt:lpstr>
      <vt:lpstr>BACKUP</vt:lpstr>
      <vt:lpstr>Closed Loop System (CLS)</vt:lpstr>
      <vt:lpstr>An Amplifier With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BIOE 437 / BIOE 537  Computational Systems Biology   Lecture 1: Introduction and Biochemistry Basics  </dc:title>
  <dc:creator>Tricia Caparas</dc:creator>
  <cp:lastModifiedBy>Joseph Hellerstein</cp:lastModifiedBy>
  <cp:revision>182</cp:revision>
  <dcterms:created xsi:type="dcterms:W3CDTF">2008-11-04T22:35:39Z</dcterms:created>
  <dcterms:modified xsi:type="dcterms:W3CDTF">2025-01-05T15:00:42Z</dcterms:modified>
</cp:coreProperties>
</file>